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6" r:id="rId4"/>
    <p:sldId id="288" r:id="rId5"/>
    <p:sldId id="257" r:id="rId6"/>
    <p:sldId id="290" r:id="rId7"/>
    <p:sldId id="284" r:id="rId8"/>
    <p:sldId id="289" r:id="rId9"/>
    <p:sldId id="294" r:id="rId10"/>
    <p:sldId id="293" r:id="rId11"/>
    <p:sldId id="292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8370A3-641C-C543-8722-99ACB17BC966}">
          <p14:sldIdLst>
            <p14:sldId id="256"/>
            <p14:sldId id="258"/>
            <p14:sldId id="266"/>
            <p14:sldId id="288"/>
            <p14:sldId id="257"/>
            <p14:sldId id="290"/>
            <p14:sldId id="284"/>
            <p14:sldId id="289"/>
            <p14:sldId id="294"/>
            <p14:sldId id="293"/>
            <p14:sldId id="292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9933"/>
    <a:srgbClr val="0C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56" autoAdjust="0"/>
  </p:normalViewPr>
  <p:slideViewPr>
    <p:cSldViewPr snapToGrid="0" snapToObjects="1">
      <p:cViewPr>
        <p:scale>
          <a:sx n="125" d="100"/>
          <a:sy n="125" d="100"/>
        </p:scale>
        <p:origin x="-58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4E3C-4B52-4FDF-90F3-CDEB99BCEE7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E86B-FCFF-4529-9D90-2A80D2AC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0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E86B-FCFF-4529-9D90-2A80D2ACB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5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6718-0DB0-4A42-8DC2-42AF3087A79F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F863-60E0-9743-9579-64A96799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8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94548"/>
            <a:ext cx="9144000" cy="2968709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Estimating Economic Cost of Sea Level Rise on Low-Lying Coastal Properties in Accra, Ghana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31771"/>
            <a:ext cx="6400800" cy="491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Ibrahim Amidu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MESc</a:t>
            </a:r>
            <a:r>
              <a:rPr lang="en-US" sz="1800" dirty="0" smtClean="0">
                <a:solidFill>
                  <a:schemeClr val="bg1"/>
                </a:solidFill>
              </a:rPr>
              <a:t>  Candidate, 2016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942649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Georgia"/>
                <a:cs typeface="Georgia"/>
              </a:rPr>
              <a:t>Results/Discussion</a:t>
            </a:r>
            <a:endParaRPr lang="en-US" sz="24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70" y="1043940"/>
            <a:ext cx="7495178" cy="5382103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98" y="1165860"/>
            <a:ext cx="6397091" cy="45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Georgia"/>
                <a:cs typeface="Georgia"/>
              </a:rPr>
              <a:t>Acknowledgement</a:t>
            </a:r>
            <a:endParaRPr lang="en-US" sz="24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49" y="1583108"/>
            <a:ext cx="2899617" cy="4360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4709" y="5943600"/>
            <a:ext cx="289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Georgia" panose="02040502050405020303" pitchFamily="18" charset="0"/>
              </a:rPr>
              <a:t>                    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Robert O. Mendelsohn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Georgia"/>
                <a:cs typeface="Georgia"/>
              </a:rPr>
              <a:t>Acknowledgement</a:t>
            </a:r>
            <a:r>
              <a:rPr lang="en-US" sz="24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endParaRPr lang="en-US" sz="2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998220"/>
            <a:ext cx="7495178" cy="5351623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US" sz="1600" u="sng" dirty="0" smtClean="0">
                <a:solidFill>
                  <a:schemeClr val="bg1"/>
                </a:solidFill>
                <a:latin typeface="Verdana"/>
                <a:cs typeface="Verdana"/>
              </a:rPr>
              <a:t>Hixon Centre</a:t>
            </a:r>
            <a:endParaRPr lang="en-US" sz="1600" u="sng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0" y="2097405"/>
            <a:ext cx="2095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10" y="2097405"/>
            <a:ext cx="2095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10" y="2097404"/>
            <a:ext cx="2095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Georgia"/>
                <a:cs typeface="Georgia"/>
              </a:rPr>
              <a:t>Roadmap</a:t>
            </a:r>
            <a:endParaRPr lang="en-US" sz="32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Background of the study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Justification for the study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Study area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Data Collection/ Analysis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Results/ Discussion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Conclusion/Acknowledgement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i="1" dirty="0" smtClean="0">
              <a:solidFill>
                <a:schemeClr val="accent5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i="1" dirty="0">
              <a:solidFill>
                <a:schemeClr val="accent5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11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276429" cy="952117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Georgia"/>
                <a:cs typeface="Georgia"/>
              </a:rPr>
              <a:t>Background</a:t>
            </a:r>
            <a:endParaRPr lang="en-US" sz="32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962892"/>
            <a:ext cx="7495178" cy="538695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                            </a:t>
            </a:r>
          </a:p>
          <a:p>
            <a:pPr>
              <a:lnSpc>
                <a:spcPct val="120000"/>
              </a:lnSpc>
            </a:pPr>
            <a:endParaRPr lang="en-US" sz="1800" dirty="0" smtClean="0">
              <a:solidFill>
                <a:srgbClr val="FFFF00"/>
              </a:solidFill>
              <a:latin typeface="Georgia" panose="02040502050405020303" pitchFamily="18" charset="0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FFFF00"/>
                </a:solidFill>
                <a:latin typeface="Georgia" panose="02040502050405020303" pitchFamily="18" charset="0"/>
                <a:cs typeface="Verdana"/>
              </a:rPr>
              <a:t>Coastal erosion around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07" y="2037241"/>
            <a:ext cx="3697998" cy="2470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365" y="4533376"/>
            <a:ext cx="2847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© http</a:t>
            </a:r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</a:rPr>
              <a:t>://</a:t>
            </a:r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www.runawaybaymarina.com.au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876" y="2045020"/>
            <a:ext cx="3686182" cy="24548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3991" y="4507623"/>
            <a:ext cx="2270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© http</a:t>
            </a:r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</a:rPr>
              <a:t>://</a:t>
            </a:r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theconversation.com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Georgia"/>
                <a:cs typeface="Georgia"/>
              </a:rPr>
              <a:t>Justification for study</a:t>
            </a:r>
            <a:endParaRPr lang="en-US" sz="32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Global issue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Nicholls et al. (2008) …… 136 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countries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Coast of Accra, Ghana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Studies by Appeaning Addo</a:t>
            </a: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509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/>
                <a:cs typeface="Georgia"/>
              </a:rPr>
              <a:t>Study Area</a:t>
            </a:r>
            <a:endParaRPr lang="en-US" sz="2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1619" y="5777543"/>
            <a:ext cx="623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© All 3 maps were taken from Google Earth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7" y="1480698"/>
            <a:ext cx="3500885" cy="2089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735" y="3025726"/>
            <a:ext cx="85737" cy="95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505" y="1480699"/>
            <a:ext cx="3219407" cy="2089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798" y="2810323"/>
            <a:ext cx="133369" cy="76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3432" y="3603909"/>
            <a:ext cx="4474852" cy="2020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875">
            <a:off x="3715898" y="3808286"/>
            <a:ext cx="2826443" cy="97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928" y="4293549"/>
            <a:ext cx="114316" cy="142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5931" y="4083042"/>
            <a:ext cx="85737" cy="114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9256" y="4136749"/>
            <a:ext cx="76211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/>
                <a:cs typeface="Georgia"/>
              </a:rPr>
              <a:t>Some Properties in the Study Area</a:t>
            </a:r>
            <a:endParaRPr lang="en-US" sz="2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58" y="1508852"/>
            <a:ext cx="3816427" cy="121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785" y="1496540"/>
            <a:ext cx="3572566" cy="2402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60" y="3009360"/>
            <a:ext cx="3743268" cy="249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27" y="2783611"/>
            <a:ext cx="2627604" cy="280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550" y="3958892"/>
            <a:ext cx="3334801" cy="274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60" y="5563160"/>
            <a:ext cx="220694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/>
                <a:cs typeface="Georgia"/>
              </a:rPr>
              <a:t>Data Collection</a:t>
            </a:r>
            <a:endParaRPr lang="en-US" sz="2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i="1" dirty="0" smtClean="0">
              <a:solidFill>
                <a:schemeClr val="accent5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i="1" dirty="0">
              <a:solidFill>
                <a:schemeClr val="accent5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i="1" dirty="0" smtClean="0">
              <a:solidFill>
                <a:schemeClr val="accent5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i="1" dirty="0">
              <a:solidFill>
                <a:schemeClr val="accent5"/>
              </a:solidFill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48" y="1414834"/>
            <a:ext cx="3663953" cy="229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61" y="1414833"/>
            <a:ext cx="3258697" cy="22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Georgia"/>
                <a:cs typeface="Georgia"/>
              </a:rPr>
              <a:t>Data Analysis</a:t>
            </a:r>
            <a:endParaRPr lang="en-US" sz="24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6916" y="1447302"/>
                <a:ext cx="7495178" cy="4902541"/>
              </a:xfrm>
            </p:spPr>
            <p:txBody>
              <a:bodyPr>
                <a:normAutofit fontScale="85000" lnSpcReduction="20000"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IPCC scenarios : 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Verdana"/>
                    <a:cs typeface="Verdana"/>
                  </a:rPr>
                  <a:t>0.2m, 0.49m or 0.86m</a:t>
                </a: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Decadal rental value of land: 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(0)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1600" dirty="0" smtClean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1600" dirty="0" smtClean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Market value of possible inundated area: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𝐴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 smtClean="0">
                  <a:solidFill>
                    <a:srgbClr val="FFFF00"/>
                  </a:solidFill>
                  <a:latin typeface="Verdana"/>
                  <a:cs typeface="Verdana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1600" dirty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Present value of protecting coastland: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𝑃𝑉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[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𝐵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₀,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₀+10)] 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sup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𝑟𝑡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1600" dirty="0" smtClean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    </a:t>
                </a:r>
                <a:endParaRPr lang="en-US" sz="1600" dirty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Construction 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rgbClr val="FFFF00"/>
                        </a:solidFill>
                        <a:latin typeface="Cambria Math"/>
                      </a:rPr>
                      <m:t>CC</m:t>
                    </m:r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=1000∗[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𝐻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₀+10)²−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𝐻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₀)²]∗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en-US" sz="1600" dirty="0" smtClean="0">
                  <a:solidFill>
                    <a:srgbClr val="FFFF00"/>
                  </a:solidFill>
                  <a:latin typeface="Verdana"/>
                  <a:cs typeface="Verdana"/>
                </a:endParaRP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rgbClr val="FFFF00"/>
                  </a:solidFill>
                  <a:latin typeface="Verdana"/>
                  <a:cs typeface="Verdana"/>
                </a:endParaRPr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PV of cost of protecting the land: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𝑃𝑉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[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𝐶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₀,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𝑇</m:t>
                    </m:r>
                    <m:r>
                      <a:rPr lang="en-US" sz="1600" i="1" smtClean="0">
                        <a:solidFill>
                          <a:srgbClr val="FFFF00"/>
                        </a:solidFill>
                        <a:latin typeface="Cambria Math"/>
                      </a:rPr>
                      <m:t>)]=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FFFF00"/>
                        </a:solidFill>
                        <a:latin typeface="Cambria Math"/>
                      </a:rPr>
                      <m:t>CC</m:t>
                    </m:r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sup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0.04∗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𝑟𝑡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1600" dirty="0"/>
              </a:p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endParaRPr lang="en-US" sz="1600" dirty="0">
                  <a:solidFill>
                    <a:srgbClr val="FFFF00"/>
                  </a:solidFill>
                  <a:latin typeface="Verdana"/>
                  <a:cs typeface="Verdana"/>
                </a:endParaRPr>
              </a:p>
              <a:p>
                <a:pPr marL="285750" lvl="0" indent="-28575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olidFill>
                      <a:prstClr val="white"/>
                    </a:solidFill>
                    <a:latin typeface="Verdana"/>
                    <a:cs typeface="Verdana"/>
                  </a:rPr>
                  <a:t>PROTECTION</a:t>
                </a:r>
                <a:r>
                  <a:rPr lang="en-US" sz="1600" dirty="0">
                    <a:solidFill>
                      <a:prstClr val="white"/>
                    </a:solidFill>
                    <a:latin typeface="Verdana"/>
                    <a:cs typeface="Verdana"/>
                  </a:rPr>
                  <a:t>: </a:t>
                </a:r>
                <a:r>
                  <a:rPr lang="en-US" sz="2100" dirty="0">
                    <a:solidFill>
                      <a:srgbClr val="FFFF00"/>
                    </a:solidFill>
                    <a:latin typeface="Verdana"/>
                    <a:cs typeface="Verdana"/>
                  </a:rPr>
                  <a:t>PV[B(</a:t>
                </a:r>
                <a:r>
                  <a:rPr lang="en-US" sz="2100" dirty="0" err="1">
                    <a:solidFill>
                      <a:srgbClr val="FFFF00"/>
                    </a:solidFill>
                    <a:latin typeface="Verdana"/>
                    <a:cs typeface="Verdana"/>
                  </a:rPr>
                  <a:t>t₀,t</a:t>
                </a:r>
                <a:r>
                  <a:rPr lang="en-US" sz="2100" dirty="0">
                    <a:solidFill>
                      <a:srgbClr val="FFFF00"/>
                    </a:solidFill>
                    <a:latin typeface="Verdana"/>
                    <a:cs typeface="Verdana"/>
                  </a:rPr>
                  <a:t>₀+10)] &gt; PV[C(</a:t>
                </a:r>
                <a:r>
                  <a:rPr lang="en-US" sz="2100" dirty="0" err="1">
                    <a:solidFill>
                      <a:srgbClr val="FFFF00"/>
                    </a:solidFill>
                    <a:latin typeface="Verdana"/>
                    <a:cs typeface="Verdana"/>
                  </a:rPr>
                  <a:t>t₀,T</a:t>
                </a:r>
                <a:r>
                  <a:rPr lang="en-US" sz="2100" dirty="0">
                    <a:solidFill>
                      <a:srgbClr val="FFFF00"/>
                    </a:solidFill>
                    <a:latin typeface="Verdana"/>
                    <a:cs typeface="Verdana"/>
                  </a:rPr>
                  <a:t>)]</a:t>
                </a:r>
              </a:p>
              <a:p>
                <a:pPr algn="just">
                  <a:lnSpc>
                    <a:spcPct val="120000"/>
                  </a:lnSpc>
                </a:pPr>
                <a:endParaRPr lang="en-US" sz="1600" dirty="0" smtClean="0">
                  <a:solidFill>
                    <a:schemeClr val="bg1"/>
                  </a:solidFill>
                  <a:latin typeface="Verdana"/>
                  <a:cs typeface="Verdana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1600" dirty="0">
                  <a:solidFill>
                    <a:schemeClr val="accent1"/>
                  </a:solidFill>
                  <a:latin typeface="Verdana"/>
                  <a:cs typeface="Verdana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1600" dirty="0">
                  <a:solidFill>
                    <a:schemeClr val="accent1"/>
                  </a:solidFill>
                  <a:latin typeface="Verdana"/>
                  <a:cs typeface="Verdan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chemeClr val="accent1"/>
                    </a:solidFill>
                    <a:latin typeface="Verdana"/>
                    <a:cs typeface="Verdana"/>
                  </a:rPr>
                  <a:t>    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6916" y="1447302"/>
                <a:ext cx="7495178" cy="4902541"/>
              </a:xfrm>
              <a:blipFill rotWithShape="1">
                <a:blip r:embed="rId3"/>
                <a:stretch>
                  <a:fillRect l="-81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916" y="101291"/>
            <a:ext cx="7495178" cy="1148519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Georgia"/>
                <a:cs typeface="Georgia"/>
              </a:rPr>
              <a:t>Results/Discussion</a:t>
            </a:r>
            <a:endParaRPr lang="en-US" sz="2400" u="sng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916" y="1447302"/>
            <a:ext cx="7495178" cy="490254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en-US" sz="1600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Verdana"/>
                <a:cs typeface="Verdana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1379686"/>
            <a:ext cx="579170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S-Template-Blue">
  <a:themeElements>
    <a:clrScheme name="FES Colors">
      <a:dk1>
        <a:srgbClr val="404134"/>
      </a:dk1>
      <a:lt1>
        <a:sysClr val="window" lastClr="FFFFFF"/>
      </a:lt1>
      <a:dk2>
        <a:srgbClr val="0F4D92"/>
      </a:dk2>
      <a:lt2>
        <a:srgbClr val="EEECE1"/>
      </a:lt2>
      <a:accent1>
        <a:srgbClr val="99A71F"/>
      </a:accent1>
      <a:accent2>
        <a:srgbClr val="798B3C"/>
      </a:accent2>
      <a:accent3>
        <a:srgbClr val="1A6298"/>
      </a:accent3>
      <a:accent4>
        <a:srgbClr val="0F4D92"/>
      </a:accent4>
      <a:accent5>
        <a:srgbClr val="BB5007"/>
      </a:accent5>
      <a:accent6>
        <a:srgbClr val="B3B19F"/>
      </a:accent6>
      <a:hlink>
        <a:srgbClr val="145FC1"/>
      </a:hlink>
      <a:folHlink>
        <a:srgbClr val="B3B2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FES-Template-Blue</Template>
  <TotalTime>446</TotalTime>
  <Words>280</Words>
  <Application>Microsoft Office PowerPoint</Application>
  <PresentationFormat>On-screen Show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FES-Template-Blue</vt:lpstr>
      <vt:lpstr>Estimating Economic Cost of Sea Level Rise on Low-Lying Coastal Properties in Accra, Ghana</vt:lpstr>
      <vt:lpstr>Roadmap</vt:lpstr>
      <vt:lpstr>Background</vt:lpstr>
      <vt:lpstr>Justification for study</vt:lpstr>
      <vt:lpstr>Study Area</vt:lpstr>
      <vt:lpstr>Some Properties in the Study Area</vt:lpstr>
      <vt:lpstr>Data Collection</vt:lpstr>
      <vt:lpstr>Data Analysis</vt:lpstr>
      <vt:lpstr>Results/Discussion</vt:lpstr>
      <vt:lpstr>Results/Discussion</vt:lpstr>
      <vt:lpstr>Acknowledgement</vt:lpstr>
      <vt:lpstr>Acknowledgement 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NOTES</dc:title>
  <dc:creator>Amidu, Ibrahim</dc:creator>
  <cp:lastModifiedBy>Colleen Murphy-Dunning</cp:lastModifiedBy>
  <cp:revision>29</cp:revision>
  <dcterms:created xsi:type="dcterms:W3CDTF">2015-09-23T15:36:06Z</dcterms:created>
  <dcterms:modified xsi:type="dcterms:W3CDTF">2016-03-04T13:08:25Z</dcterms:modified>
</cp:coreProperties>
</file>